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444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85074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27980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89479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88746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36814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2058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3630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79117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9614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30492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0554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3484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50793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3473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06113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66179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44710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15745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4735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1328166" y="1295400"/>
            <a:ext cx="6487667" cy="3152886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Font typeface="Noto Symbol"/>
              <a:buNone/>
            </a:pPr>
            <a:endParaRPr sz="3200" b="0" i="0" u="none" strike="noStrike" cap="none" baseline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322920" y="1523999"/>
            <a:ext cx="6498157" cy="17248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rgbClr val="6DB7D7"/>
              </a:buClr>
              <a:buFont typeface="Noto Symbo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22920" y="3299012"/>
            <a:ext cx="6498159" cy="916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533397" y="611872"/>
            <a:ext cx="4079545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533397" y="1787856"/>
            <a:ext cx="4079545" cy="3720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78" name="Shape 78"/>
          <p:cNvSpPr>
            <a:spLocks noGrp="1"/>
          </p:cNvSpPr>
          <p:nvPr>
            <p:ph type="pic" idx="2"/>
          </p:nvPr>
        </p:nvSpPr>
        <p:spPr>
          <a:xfrm>
            <a:off x="5090617" y="359391"/>
            <a:ext cx="3657600" cy="5318076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398712" y="-249237"/>
            <a:ext cx="4343400" cy="80422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5344142" y="2393951"/>
            <a:ext cx="55753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1106486" y="-188912"/>
            <a:ext cx="5575300" cy="66897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363537" y="3352801"/>
            <a:ext cx="8416924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363537" y="4771028"/>
            <a:ext cx="8416924" cy="9726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33" name="Shape 33"/>
          <p:cNvSpPr>
            <a:spLocks noGrp="1"/>
          </p:cNvSpPr>
          <p:nvPr>
            <p:ph type="pic" idx="2"/>
          </p:nvPr>
        </p:nvSpPr>
        <p:spPr>
          <a:xfrm>
            <a:off x="370980" y="363537"/>
            <a:ext cx="8402039" cy="2836861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549275" y="2403143"/>
            <a:ext cx="8056562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549275" y="3736005"/>
            <a:ext cx="8056562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300"/>
              </a:spcBef>
              <a:buClr>
                <a:srgbClr val="888888"/>
              </a:buClr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3840479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751071" y="1600200"/>
            <a:ext cx="3840479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549274" y="1453224"/>
            <a:ext cx="3840479" cy="750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549274" y="2347415"/>
            <a:ext cx="3840479" cy="3596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751069" y="1453224"/>
            <a:ext cx="3840479" cy="750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751069" y="2347415"/>
            <a:ext cx="3840479" cy="3596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533399" y="611872"/>
            <a:ext cx="384047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742823" y="368300"/>
            <a:ext cx="3840479" cy="557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20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533399" y="1787856"/>
            <a:ext cx="3840479" cy="3720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indent="-181610" algn="l" rtl="0">
              <a:spcBef>
                <a:spcPts val="2000"/>
              </a:spcBef>
              <a:buClr>
                <a:srgbClr val="6DB7D7"/>
              </a:buClr>
              <a:buFont typeface="Noto Symbol"/>
              <a:buChar char="●"/>
              <a:defRPr/>
            </a:lvl1pPr>
            <a:lvl2pPr marL="685800" marR="0" indent="-189230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2pPr>
            <a:lvl3pPr marL="968375" marR="0" indent="-142875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3pPr>
            <a:lvl4pPr marL="1263650" marR="0" indent="-172719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4pPr>
            <a:lvl5pPr marL="1546225" marR="0" indent="-163194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5pPr>
            <a:lvl6pPr marL="1828800" marR="0" indent="-16637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6pPr>
            <a:lvl7pPr marL="21177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7pPr>
            <a:lvl8pPr marL="2398713" marR="0" indent="-164783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8pPr>
            <a:lvl9pPr marL="26892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5629835" y="627566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7897906" y="627566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1322920" y="1523999"/>
            <a:ext cx="6498157" cy="17248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Digital Currency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subTitle" idx="1"/>
          </p:nvPr>
        </p:nvSpPr>
        <p:spPr>
          <a:xfrm>
            <a:off x="1322920" y="3299012"/>
            <a:ext cx="6498159" cy="916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eMoney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549275" y="244863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Promise of Digital Currency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549275" y="2297392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promise of digital currency, even now, is not difficult to articulate. I believe that, ultimately, the successful digital currency system will share many, if not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all, of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400" b="1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attributes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of our physical currency system and more.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549275" y="193381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Attributes of the Digital Currency System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SzPct val="25000"/>
              <a:buNone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system will be denominated in standard monetary values or units of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account:</a:t>
            </a:r>
            <a:r>
              <a:rPr lang="en-US" sz="2400" b="0" i="0" u="none" strike="noStrike" cap="none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$.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01, $.10, $.25, $1, $5, $10, $20, $100 (we may be able to reintroduce $500 notes and $</a:t>
            </a:r>
            <a:r>
              <a:rPr lang="en-US" sz="2400" dirty="0">
                <a:solidFill>
                  <a:srgbClr val="595959"/>
                </a:solidFill>
              </a:rPr>
              <a:t>1,000 </a:t>
            </a:r>
            <a:r>
              <a:rPr lang="en-US" sz="2400" dirty="0">
                <a:solidFill>
                  <a:srgbClr val="595959"/>
                </a:solidFill>
              </a:rPr>
              <a:t>notes, perhaps even $</a:t>
            </a:r>
            <a:r>
              <a:rPr lang="en-US" sz="2400" dirty="0">
                <a:solidFill>
                  <a:srgbClr val="595959"/>
                </a:solidFill>
              </a:rPr>
              <a:t>10,000 notes).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>
                <a:solidFill>
                  <a:srgbClr val="595959"/>
                </a:solidFill>
              </a:rPr>
              <a:t>The </a:t>
            </a:r>
            <a:r>
              <a:rPr lang="en-US" sz="2400" dirty="0">
                <a:solidFill>
                  <a:srgbClr val="595959"/>
                </a:solidFill>
              </a:rPr>
              <a:t>payment instrument value is stable over time (e.g</a:t>
            </a:r>
            <a:r>
              <a:rPr lang="en-US" sz="2400" dirty="0">
                <a:solidFill>
                  <a:srgbClr val="595959"/>
                </a:solidFill>
              </a:rPr>
              <a:t>., </a:t>
            </a:r>
            <a:r>
              <a:rPr lang="en-US" sz="2400" dirty="0">
                <a:solidFill>
                  <a:srgbClr val="595959"/>
                </a:solidFill>
              </a:rPr>
              <a:t>$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 is $1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Attributes of the Digital Currency System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549275" y="1688399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Payment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instruments are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freely transferable between wallets or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accounts.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Transfers are completed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immediately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real-time. 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Transfers have the proper balance between transparency and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privacy.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Payment instruments are authoritatively issued and, consequently, are redeemable with issuer at face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value.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Attributes of the Digital Currency System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System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users,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and potentially the public, have the ability to visually and independently validate elements of payment instrument authenticity including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110000"/>
              <a:buNone/>
            </a:pP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Identifying the authorized issuer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Identifying the current holder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Identifying the immutable monetary value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Digital currency will qualify for FDIC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insurance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when held in an </a:t>
            </a:r>
            <a:r>
              <a:rPr lang="en-US" sz="2400" b="0" i="0" u="none" strike="noStrike" cap="none" baseline="0" dirty="0" err="1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200" dirty="0">
                <a:solidFill>
                  <a:srgbClr val="595959"/>
                </a:solidFill>
              </a:rPr>
              <a:t>while </a:t>
            </a:r>
            <a:r>
              <a:rPr lang="en-US" sz="2200" dirty="0">
                <a:solidFill>
                  <a:srgbClr val="595959"/>
                </a:solidFill>
              </a:rPr>
              <a:t>U.S. </a:t>
            </a:r>
            <a:r>
              <a:rPr lang="en-US" sz="2200" dirty="0">
                <a:solidFill>
                  <a:srgbClr val="595959"/>
                </a:solidFill>
              </a:rPr>
              <a:t>d</a:t>
            </a:r>
            <a:r>
              <a:rPr lang="en-US" sz="2200" dirty="0">
                <a:solidFill>
                  <a:srgbClr val="595959"/>
                </a:solidFill>
              </a:rPr>
              <a:t>ollars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held in a leather wallet </a:t>
            </a:r>
            <a:r>
              <a:rPr lang="en-US" sz="2400" dirty="0">
                <a:solidFill>
                  <a:srgbClr val="595959"/>
                </a:solidFill>
              </a:rPr>
              <a:t>will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not.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Digital Currency </a:t>
            </a:r>
            <a:r>
              <a:rPr lang="en-US" sz="4600" b="0" i="0" u="none" strike="noStrike" cap="none" baseline="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endParaRPr lang="en-US" sz="4600" b="0" i="0" u="none" strike="noStrike" cap="none" baseline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Because digital currency is a bearer payment instrument, it must have, by definition, a holder. In the digital currency system the “holder” is referred to as an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 The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has a set of profile attributes that describe the owner or owners of the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is different than an account</a:t>
            </a:r>
            <a:r>
              <a:rPr lang="en-US" sz="2400" dirty="0">
                <a:solidFill>
                  <a:srgbClr val="595959"/>
                </a:solidFill>
              </a:rPr>
              <a:t>!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lang="en-US" sz="2400" b="0" i="0" u="none" strike="noStrike" cap="none" baseline="0" dirty="0" smtClean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is an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different that an account?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Promise of eWallet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is smart, and it should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110000"/>
              <a:buNone/>
            </a:pP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A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llow you to purchase or pay right from within the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walle</a:t>
            </a:r>
            <a:r>
              <a:rPr lang="en-US" sz="2200" dirty="0">
                <a:solidFill>
                  <a:srgbClr val="595959"/>
                </a:solidFill>
              </a:rPr>
              <a:t>t—eith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er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in-person or remotely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S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uggest what payment instruments should be used in the payment based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on the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information known about the recipient 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B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 accessible to you from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any device,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anytime, and anywhere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549275" y="176219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Promise of </a:t>
            </a:r>
            <a:r>
              <a:rPr lang="en-US" sz="4600" b="0" i="0" u="none" strike="noStrike" cap="none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 </a:t>
            </a:r>
            <a:r>
              <a:rPr lang="en-US" sz="4600" b="0" i="0" u="none" strike="noStrike" cap="none" baseline="0" dirty="0" err="1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eWallet</a:t>
            </a:r>
            <a:endParaRPr lang="en-US" sz="4600" b="0" i="0" u="none" strike="noStrike" cap="none" baseline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85800" marR="0" lvl="1" indent="-342900" algn="l" rtl="0">
              <a:spcBef>
                <a:spcPts val="0"/>
              </a:spcBef>
              <a:buClr>
                <a:srgbClr val="205C77"/>
              </a:buClr>
              <a:buSzPct val="110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Should be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app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independent</a:t>
            </a:r>
          </a:p>
          <a:p>
            <a:pPr marL="685800" marR="0" lvl="1" indent="-342900" algn="l" rtl="0">
              <a:spcBef>
                <a:spcPts val="600"/>
              </a:spcBef>
              <a:buClr>
                <a:srgbClr val="205C77"/>
              </a:buClr>
              <a:buSzPct val="110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Will hold digital currency</a:t>
            </a:r>
          </a:p>
          <a:p>
            <a:pPr marL="685800" marR="0" lvl="1" indent="-342900" algn="l" rtl="0">
              <a:spcBef>
                <a:spcPts val="600"/>
              </a:spcBef>
              <a:buClr>
                <a:srgbClr val="205C77"/>
              </a:buClr>
              <a:buSzPct val="110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Will not go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negativ</a:t>
            </a:r>
            <a:r>
              <a:rPr lang="en-US" sz="2200" dirty="0">
                <a:solidFill>
                  <a:srgbClr val="595959"/>
                </a:solidFill>
              </a:rPr>
              <a:t>e—ha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ve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you ever seen a -$1 bill?</a:t>
            </a:r>
          </a:p>
          <a:p>
            <a:pPr marL="685800" marR="0" lvl="1" indent="-342900" algn="l" rtl="0">
              <a:spcBef>
                <a:spcPts val="600"/>
              </a:spcBef>
              <a:buClr>
                <a:srgbClr val="205C77"/>
              </a:buClr>
              <a:buSzPct val="110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Will hold closed-loop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gift cards,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loyalty and rewards value</a:t>
            </a:r>
          </a:p>
          <a:p>
            <a:pPr marL="685800" marR="0" lvl="1" indent="-342900" algn="l" rtl="0">
              <a:spcBef>
                <a:spcPts val="600"/>
              </a:spcBef>
              <a:buClr>
                <a:srgbClr val="205C77"/>
              </a:buClr>
              <a:buSzPct val="110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Will allow for private label and major branded payments to be enrolled as payment instruments</a:t>
            </a:r>
          </a:p>
          <a:p>
            <a:pPr marL="685800" marR="0" lvl="1" indent="-342900" algn="l" rtl="0">
              <a:spcBef>
                <a:spcPts val="600"/>
              </a:spcBef>
              <a:buClr>
                <a:srgbClr val="205C77"/>
              </a:buClr>
              <a:buSzPct val="110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Will allow for authoritatively issued ID’s to be enrolled</a:t>
            </a:r>
          </a:p>
          <a:p>
            <a:pPr marL="349250" marR="0" lvl="0" indent="-181610" algn="l" rtl="0">
              <a:spcBef>
                <a:spcPts val="2000"/>
              </a:spcBef>
              <a:buClr>
                <a:srgbClr val="6DB7D7"/>
              </a:buClr>
              <a:buFont typeface="Noto Symbol"/>
              <a:buNone/>
            </a:pPr>
            <a:endParaRPr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549275" y="193381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Pairing of Digital Currency with eWallet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Transfers are fully traceable and, more importantly, linked to identity.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issuer of the currency is a stakeholder in every transfer.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Customer due diligence (CDD) is </a:t>
            </a:r>
            <a:r>
              <a:rPr lang="en-US" sz="2400" dirty="0">
                <a:solidFill>
                  <a:srgbClr val="595959"/>
                </a:solidFill>
              </a:rPr>
              <a:t>simplified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when identity cards are also enrolled in the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wallet.</a:t>
            </a: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Shape 208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549275" y="27918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eWallet Paired with Mobile Device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Mobile devices offer an enhanced ability to identify </a:t>
            </a:r>
            <a:r>
              <a:rPr lang="en-US" sz="2400" dirty="0">
                <a:solidFill>
                  <a:srgbClr val="595959"/>
                </a:solidFill>
              </a:rPr>
              <a:t>high-risk </a:t>
            </a:r>
            <a:r>
              <a:rPr lang="en-US" sz="2400" dirty="0">
                <a:solidFill>
                  <a:srgbClr val="595959"/>
                </a:solidFill>
              </a:rPr>
              <a:t>transactions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 real-time, including the following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110000"/>
              <a:buNone/>
            </a:pPr>
            <a:endParaRPr lang="en-US"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N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ot just who did the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transfer,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but where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N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ot just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where,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but how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N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ot just identifying the </a:t>
            </a:r>
            <a:r>
              <a:rPr lang="en-US" sz="2200" dirty="0">
                <a:solidFill>
                  <a:srgbClr val="595959"/>
                </a:solidFill>
              </a:rPr>
              <a:t>sender's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location,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but the recipients location as well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7238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549275" y="1122528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Digital </a:t>
            </a:r>
            <a:r>
              <a:rPr lang="en-US" sz="2400" dirty="0">
                <a:solidFill>
                  <a:srgbClr val="595959"/>
                </a:solidFill>
              </a:rPr>
              <a:t>currency systems, </a:t>
            </a:r>
            <a:r>
              <a:rPr lang="en-US" sz="2400" dirty="0">
                <a:solidFill>
                  <a:srgbClr val="595959"/>
                </a:solidFill>
              </a:rPr>
              <a:t>Bitcoin </a:t>
            </a:r>
            <a:r>
              <a:rPr lang="en-US" sz="2400" dirty="0">
                <a:solidFill>
                  <a:srgbClr val="595959"/>
                </a:solidFill>
              </a:rPr>
              <a:t>being only one system type, are fundamentally different than today's </a:t>
            </a:r>
            <a:r>
              <a:rPr lang="en-US" sz="2400" dirty="0">
                <a:solidFill>
                  <a:srgbClr val="595959"/>
                </a:solidFill>
              </a:rPr>
              <a:t>account-based </a:t>
            </a:r>
            <a:r>
              <a:rPr lang="en-US" sz="2400" dirty="0">
                <a:solidFill>
                  <a:srgbClr val="595959"/>
                </a:solidFill>
              </a:rPr>
              <a:t>banking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systems.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Physical currency is perhaps the remaining holdout in the movement from paper payments to electronic payments.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Adoption of a correct digital currency system will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endParaRPr lang="en-US" sz="20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R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educe regulatory burden on financial systems</a:t>
            </a:r>
          </a:p>
          <a:p>
            <a:pPr lvl="3" indent="-342900">
              <a:spcBef>
                <a:spcPts val="600"/>
              </a:spcBef>
              <a:buSzPct val="110000"/>
            </a:pPr>
            <a:r>
              <a:rPr lang="en-US" sz="2200" dirty="0">
                <a:solidFill>
                  <a:srgbClr val="595959"/>
                </a:solidFill>
              </a:rPr>
              <a:t>Si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gnificantly improve the efficiency, </a:t>
            </a:r>
            <a:r>
              <a:rPr lang="en-US" sz="22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security 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and speed of financial system</a:t>
            </a:r>
            <a:r>
              <a:rPr lang="en-US" sz="2200" dirty="0">
                <a:solidFill>
                  <a:srgbClr val="595959"/>
                </a:solidFill>
              </a:rPr>
              <a:t>s</a:t>
            </a:r>
            <a:r>
              <a:rPr lang="en-US" sz="22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dirty="0">
                <a:solidFill>
                  <a:srgbClr val="595959"/>
                </a:solidFill>
              </a:rPr>
              <a:t>I am pleased to have </a:t>
            </a:r>
            <a:r>
              <a:rPr lang="en-US" sz="2400" dirty="0">
                <a:solidFill>
                  <a:srgbClr val="595959"/>
                </a:solidFill>
              </a:rPr>
              <a:t>the </a:t>
            </a:r>
            <a:r>
              <a:rPr lang="en-US" sz="2400" dirty="0">
                <a:solidFill>
                  <a:srgbClr val="595959"/>
                </a:solidFill>
              </a:rPr>
              <a:t>opportunity to speak to this distinguished group. </a:t>
            </a:r>
          </a:p>
          <a:p>
            <a:pPr marL="0" marR="0" lvl="0" indent="0" algn="l" rtl="0">
              <a:spcBef>
                <a:spcPts val="200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dirty="0">
                <a:solidFill>
                  <a:srgbClr val="595959"/>
                </a:solidFill>
              </a:rPr>
              <a:t>The members of this audience are the most highly skilled professionals from our </a:t>
            </a:r>
            <a:r>
              <a:rPr lang="en-US" sz="2400" dirty="0">
                <a:solidFill>
                  <a:srgbClr val="595959"/>
                </a:solidFill>
              </a:rPr>
              <a:t>nation’s </a:t>
            </a:r>
            <a:r>
              <a:rPr lang="en-US" sz="2400" dirty="0">
                <a:solidFill>
                  <a:srgbClr val="595959"/>
                </a:solidFill>
              </a:rPr>
              <a:t>most respected </a:t>
            </a:r>
            <a:r>
              <a:rPr lang="en-US" sz="2400" dirty="0">
                <a:solidFill>
                  <a:srgbClr val="595959"/>
                </a:solidFill>
              </a:rPr>
              <a:t>financial </a:t>
            </a:r>
            <a:r>
              <a:rPr lang="en-US" sz="2400" dirty="0">
                <a:solidFill>
                  <a:srgbClr val="595959"/>
                </a:solidFill>
              </a:rPr>
              <a:t>i</a:t>
            </a:r>
            <a:r>
              <a:rPr lang="en-US" sz="2400" dirty="0">
                <a:solidFill>
                  <a:srgbClr val="595959"/>
                </a:solidFill>
              </a:rPr>
              <a:t>nstitutions</a:t>
            </a:r>
            <a:r>
              <a:rPr lang="en-US" sz="2400" dirty="0">
                <a:solidFill>
                  <a:srgbClr val="595959"/>
                </a:solidFill>
              </a:rPr>
              <a:t>. </a:t>
            </a:r>
          </a:p>
          <a:p>
            <a:pPr marL="0" marR="0" lvl="0" indent="0" algn="l" rtl="0">
              <a:spcBef>
                <a:spcPts val="2000"/>
              </a:spcBef>
              <a:buClr>
                <a:srgbClr val="6DB7D7"/>
              </a:buClr>
              <a:buFont typeface="Noto Symbol"/>
              <a:buNone/>
            </a:pPr>
            <a:endParaRPr sz="2400" b="0" i="0" u="none" strike="noStrike" cap="none" baseline="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dirty="0">
                <a:solidFill>
                  <a:schemeClr val="accent1"/>
                </a:solidFill>
              </a:rPr>
              <a:t>About</a:t>
            </a:r>
            <a:r>
              <a:rPr lang="en-US" sz="4600" dirty="0">
                <a:solidFill>
                  <a:schemeClr val="accent1"/>
                </a:solidFill>
              </a:rPr>
              <a:t> the Speaker</a:t>
            </a:r>
            <a:endParaRPr lang="en-US" sz="4600" dirty="0">
              <a:solidFill>
                <a:schemeClr val="accent1"/>
              </a:solidFill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 want </a:t>
            </a:r>
            <a:r>
              <a:rPr lang="en-US" sz="2400" dirty="0">
                <a:solidFill>
                  <a:srgbClr val="595959"/>
                </a:solidFill>
              </a:rPr>
              <a:t>to share with you a part of my personal journey with digital currency. I speak from </a:t>
            </a:r>
            <a:r>
              <a:rPr lang="en-US" sz="2400" dirty="0">
                <a:solidFill>
                  <a:srgbClr val="595959"/>
                </a:solidFill>
              </a:rPr>
              <a:t>experience—I </a:t>
            </a:r>
            <a:r>
              <a:rPr lang="en-US" sz="2400" dirty="0">
                <a:solidFill>
                  <a:srgbClr val="595959"/>
                </a:solidFill>
              </a:rPr>
              <a:t>am the CEO and </a:t>
            </a:r>
            <a:r>
              <a:rPr lang="en-US" sz="2400" dirty="0">
                <a:solidFill>
                  <a:srgbClr val="595959"/>
                </a:solidFill>
              </a:rPr>
              <a:t>founder </a:t>
            </a:r>
            <a:r>
              <a:rPr lang="en-US" sz="2400" dirty="0">
                <a:solidFill>
                  <a:srgbClr val="595959"/>
                </a:solidFill>
              </a:rPr>
              <a:t>of </a:t>
            </a:r>
            <a:r>
              <a:rPr lang="en-US" sz="2400" dirty="0" err="1">
                <a:solidFill>
                  <a:srgbClr val="595959"/>
                </a:solidFill>
              </a:rPr>
              <a:t>WingCash</a:t>
            </a:r>
            <a:r>
              <a:rPr lang="en-US" sz="2400" dirty="0">
                <a:solidFill>
                  <a:srgbClr val="595959"/>
                </a:solidFill>
              </a:rPr>
              <a:t>, a cloud-based system of </a:t>
            </a:r>
            <a:r>
              <a:rPr lang="en-US" sz="2400" dirty="0" err="1">
                <a:solidFill>
                  <a:srgbClr val="595959"/>
                </a:solidFill>
              </a:rPr>
              <a:t>eWallets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>
                <a:solidFill>
                  <a:srgbClr val="595959"/>
                </a:solidFill>
              </a:rPr>
              <a:t>that hold, and make possible, the transfer of national currencies.  </a:t>
            </a:r>
          </a:p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endParaRPr lang="en-US" sz="2400" dirty="0" smtClean="0">
              <a:solidFill>
                <a:srgbClr val="595959"/>
              </a:solidFill>
            </a:endParaRPr>
          </a:p>
          <a:p>
            <a:pPr marL="0" indent="0">
              <a:buSzPct val="25000"/>
              <a:buNone/>
            </a:pP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founded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WingCash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in November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2009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 dirty="0" smtClean="0">
                <a:solidFill>
                  <a:srgbClr val="595959"/>
                </a:solidFill>
              </a:rPr>
              <a:t>The </a:t>
            </a:r>
            <a:r>
              <a:rPr lang="en-US" sz="2400" dirty="0">
                <a:solidFill>
                  <a:srgbClr val="595959"/>
                </a:solidFill>
              </a:rPr>
              <a:t>l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ast 18 years have been spent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building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payment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companies. Before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WingCash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, I founded </a:t>
            </a:r>
            <a:r>
              <a:rPr lang="en-US" sz="2400" b="0" i="0" u="none" strike="noStrike" cap="none" baseline="0" dirty="0" err="1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ProPay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, Inc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2400" b="0" i="0" u="none" strike="noStrike" cap="none" baseline="0" dirty="0" smtClean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headquartered in Lehi, Utah. </a:t>
            </a:r>
            <a:r>
              <a:rPr lang="en-US" sz="2400" b="0" i="0" u="none" strike="noStrike" cap="none" baseline="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ProPay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was purchased at the end of 2012 </a:t>
            </a:r>
            <a:r>
              <a:rPr lang="en-US" sz="2400" dirty="0">
                <a:solidFill>
                  <a:srgbClr val="595959"/>
                </a:solidFill>
              </a:rPr>
              <a:t>by </a:t>
            </a:r>
            <a:r>
              <a:rPr lang="en-US" sz="2400" dirty="0">
                <a:solidFill>
                  <a:srgbClr val="595959"/>
                </a:solidFill>
              </a:rPr>
              <a:t>the publicly traded company </a:t>
            </a:r>
            <a:r>
              <a:rPr lang="en-US" sz="2400" dirty="0">
                <a:solidFill>
                  <a:srgbClr val="595959"/>
                </a:solidFill>
              </a:rPr>
              <a:t>Total Systems Services (</a:t>
            </a:r>
            <a:r>
              <a:rPr lang="en-US" sz="2400" dirty="0">
                <a:solidFill>
                  <a:srgbClr val="595959"/>
                </a:solidFill>
              </a:rPr>
              <a:t>TSYS).</a:t>
            </a:r>
            <a:endParaRPr lang="en-US" sz="2400" dirty="0">
              <a:solidFill>
                <a:srgbClr val="595959"/>
              </a:solidFill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549275" y="193381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Digital Currency Investment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549275" y="1944298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dirty="0">
                <a:solidFill>
                  <a:srgbClr val="595959"/>
                </a:solidFill>
              </a:rPr>
              <a:t>Ms. Boring, the </a:t>
            </a:r>
            <a:r>
              <a:rPr lang="en-US" sz="2400" dirty="0">
                <a:solidFill>
                  <a:srgbClr val="595959"/>
                </a:solidFill>
              </a:rPr>
              <a:t>president </a:t>
            </a:r>
            <a:r>
              <a:rPr lang="en-US" sz="2400" dirty="0">
                <a:solidFill>
                  <a:srgbClr val="595959"/>
                </a:solidFill>
              </a:rPr>
              <a:t>of the Chamber of Digital Commerce in </a:t>
            </a:r>
            <a:r>
              <a:rPr lang="en-US" sz="2400" dirty="0">
                <a:solidFill>
                  <a:srgbClr val="595959"/>
                </a:solidFill>
              </a:rPr>
              <a:t>Washington, D.C., </a:t>
            </a:r>
            <a:r>
              <a:rPr lang="en-US" sz="2400" dirty="0">
                <a:solidFill>
                  <a:srgbClr val="595959"/>
                </a:solidFill>
              </a:rPr>
              <a:t>reported that in 2014 over </a:t>
            </a:r>
            <a:r>
              <a:rPr lang="en-US" sz="2400" dirty="0">
                <a:solidFill>
                  <a:srgbClr val="595959"/>
                </a:solidFill>
              </a:rPr>
              <a:t>$300 </a:t>
            </a:r>
            <a:r>
              <a:rPr lang="en-US" sz="2400" dirty="0">
                <a:solidFill>
                  <a:srgbClr val="595959"/>
                </a:solidFill>
              </a:rPr>
              <a:t>million </a:t>
            </a:r>
            <a:r>
              <a:rPr lang="en-US" sz="2400" dirty="0">
                <a:solidFill>
                  <a:srgbClr val="595959"/>
                </a:solidFill>
              </a:rPr>
              <a:t>was </a:t>
            </a:r>
            <a:r>
              <a:rPr lang="en-US" sz="2400" dirty="0">
                <a:solidFill>
                  <a:srgbClr val="595959"/>
                </a:solidFill>
              </a:rPr>
              <a:t>invested in digital currency companies.</a:t>
            </a:r>
          </a:p>
          <a:p>
            <a:pPr marL="0" marR="0" lvl="0" indent="0" algn="l" rtl="0">
              <a:spcBef>
                <a:spcPts val="200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does this compare? 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247871" y="6084614"/>
            <a:ext cx="714012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Australian Senate Inquiry into Digital Currencies Nov 2014  Ms. Boring’s report.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264458" y="6287698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Digital Currency Industry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549275" y="2114829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It is reported </a:t>
            </a:r>
            <a:r>
              <a:rPr lang="en-US" sz="2400" dirty="0">
                <a:solidFill>
                  <a:srgbClr val="595959"/>
                </a:solidFill>
              </a:rPr>
              <a:t>that </a:t>
            </a:r>
            <a:r>
              <a:rPr lang="en-US" sz="2400" dirty="0">
                <a:solidFill>
                  <a:srgbClr val="595959"/>
                </a:solidFill>
              </a:rPr>
              <a:t>venture </a:t>
            </a:r>
            <a:r>
              <a:rPr lang="en-US" sz="2400" dirty="0">
                <a:solidFill>
                  <a:srgbClr val="595959"/>
                </a:solidFill>
              </a:rPr>
              <a:t>c</a:t>
            </a:r>
            <a:r>
              <a:rPr lang="en-US" sz="2400" dirty="0">
                <a:solidFill>
                  <a:srgbClr val="595959"/>
                </a:solidFill>
              </a:rPr>
              <a:t>apital </a:t>
            </a:r>
            <a:r>
              <a:rPr lang="en-US" sz="2400" dirty="0">
                <a:solidFill>
                  <a:srgbClr val="595959"/>
                </a:solidFill>
              </a:rPr>
              <a:t>investments in digital currency is greater than the total </a:t>
            </a:r>
            <a:r>
              <a:rPr lang="en-US" sz="2400" dirty="0">
                <a:solidFill>
                  <a:srgbClr val="595959"/>
                </a:solidFill>
              </a:rPr>
              <a:t>venture </a:t>
            </a:r>
            <a:r>
              <a:rPr lang="en-US" sz="2400" dirty="0">
                <a:solidFill>
                  <a:srgbClr val="595959"/>
                </a:solidFill>
              </a:rPr>
              <a:t>c</a:t>
            </a:r>
            <a:r>
              <a:rPr lang="en-US" sz="2400" dirty="0">
                <a:solidFill>
                  <a:srgbClr val="595959"/>
                </a:solidFill>
              </a:rPr>
              <a:t>apital  </a:t>
            </a:r>
            <a:r>
              <a:rPr lang="en-US" sz="2400" dirty="0">
                <a:solidFill>
                  <a:srgbClr val="595959"/>
                </a:solidFill>
              </a:rPr>
              <a:t>investments in 1995 early Internet startups. 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268113" y="6040196"/>
            <a:ext cx="674543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 http://www.coindesk.com/statebitcoin2015ecosystemgrowsdespitepricedecline/ 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457200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dirty="0">
                <a:solidFill>
                  <a:schemeClr val="accent1"/>
                </a:solidFill>
              </a:rPr>
              <a:t>T</a:t>
            </a: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he </a:t>
            </a:r>
            <a:r>
              <a:rPr lang="en-US" sz="4600" dirty="0">
                <a:solidFill>
                  <a:schemeClr val="accent1"/>
                </a:solidFill>
              </a:rPr>
              <a:t>F</a:t>
            </a: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uture with Digital </a:t>
            </a:r>
            <a:r>
              <a:rPr lang="en-US" sz="4600" b="0" i="0" u="none" strike="noStrike" cap="none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Currency</a:t>
            </a:r>
            <a:endParaRPr lang="en-US" sz="4600" b="0" i="0" u="none" strike="noStrike" cap="none" baseline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While digital currency is relatively young, many are </a:t>
            </a:r>
            <a:r>
              <a:rPr lang="en-US" sz="2400" dirty="0">
                <a:solidFill>
                  <a:srgbClr val="595959"/>
                </a:solidFill>
              </a:rPr>
              <a:t>saying, </a:t>
            </a:r>
            <a:r>
              <a:rPr lang="en-US" sz="2400" dirty="0">
                <a:solidFill>
                  <a:srgbClr val="595959"/>
                </a:solidFill>
              </a:rPr>
              <a:t>“It </a:t>
            </a:r>
            <a:r>
              <a:rPr lang="en-US" sz="2400" dirty="0">
                <a:solidFill>
                  <a:srgbClr val="595959"/>
                </a:solidFill>
              </a:rPr>
              <a:t>is here to stay.”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If it is here to stay, w</a:t>
            </a:r>
            <a:r>
              <a:rPr lang="en-US" sz="2400" dirty="0">
                <a:solidFill>
                  <a:srgbClr val="595959"/>
                </a:solidFill>
              </a:rPr>
              <a:t>hat </a:t>
            </a:r>
            <a:r>
              <a:rPr lang="en-US" sz="2400" dirty="0">
                <a:solidFill>
                  <a:srgbClr val="595959"/>
                </a:solidFill>
              </a:rPr>
              <a:t>will it look like in </a:t>
            </a:r>
            <a:r>
              <a:rPr lang="en-US" sz="2400" dirty="0">
                <a:solidFill>
                  <a:srgbClr val="595959"/>
                </a:solidFill>
              </a:rPr>
              <a:t>five </a:t>
            </a:r>
            <a:r>
              <a:rPr lang="en-US" sz="2400" dirty="0">
                <a:solidFill>
                  <a:srgbClr val="595959"/>
                </a:solidFill>
              </a:rPr>
              <a:t>years</a:t>
            </a:r>
            <a:r>
              <a:rPr lang="en-US" sz="2400" dirty="0">
                <a:solidFill>
                  <a:srgbClr val="595959"/>
                </a:solidFill>
              </a:rPr>
              <a:t>?</a:t>
            </a:r>
            <a:endParaRPr lang="en-US" sz="2400" dirty="0">
              <a:solidFill>
                <a:srgbClr val="595959"/>
              </a:solidFill>
            </a:endParaRP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How might it impact your job?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Future with Digital </a:t>
            </a:r>
            <a:r>
              <a:rPr lang="en-US" sz="4600" b="0" i="0" u="none" strike="noStrike" cap="none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Currency</a:t>
            </a:r>
            <a:endParaRPr lang="en-US" sz="4600" b="0" i="0" u="none" strike="noStrike" cap="none" baseline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dirty="0">
                <a:solidFill>
                  <a:srgbClr val="595959"/>
                </a:solidFill>
              </a:rPr>
              <a:t>In our lifetime, we have seen technological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changes</a:t>
            </a:r>
            <a:r>
              <a:rPr lang="en-US" sz="2400" dirty="0">
                <a:solidFill>
                  <a:srgbClr val="595959"/>
                </a:solidFill>
              </a:rPr>
              <a:t> that have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eliminated entire industries: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Eight </a:t>
            </a:r>
            <a:r>
              <a:rPr lang="en-US" sz="2400" dirty="0">
                <a:solidFill>
                  <a:srgbClr val="595959"/>
                </a:solidFill>
              </a:rPr>
              <a:t>track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tapes w</a:t>
            </a:r>
            <a:r>
              <a:rPr lang="en-US" sz="2400" dirty="0">
                <a:solidFill>
                  <a:srgbClr val="595959"/>
                </a:solidFill>
              </a:rPr>
              <a:t>ere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eliminated by cassettes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C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assettes were eliminated by CD’s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Five </a:t>
            </a:r>
            <a:r>
              <a:rPr lang="en-US" sz="2400" dirty="0">
                <a:solidFill>
                  <a:srgbClr val="595959"/>
                </a:solidFill>
              </a:rPr>
              <a:t>¼” floppy drives were replaced by </a:t>
            </a:r>
            <a:r>
              <a:rPr lang="en-US" sz="2400" dirty="0">
                <a:solidFill>
                  <a:srgbClr val="595959"/>
                </a:solidFill>
              </a:rPr>
              <a:t>three </a:t>
            </a:r>
            <a:r>
              <a:rPr lang="en-US" sz="2400" dirty="0">
                <a:solidFill>
                  <a:srgbClr val="595959"/>
                </a:solidFill>
              </a:rPr>
              <a:t>½”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drives 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dirty="0">
                <a:solidFill>
                  <a:srgbClr val="595959"/>
                </a:solidFill>
              </a:rPr>
              <a:t>Three </a:t>
            </a:r>
            <a:r>
              <a:rPr lang="en-US" sz="2400" dirty="0">
                <a:solidFill>
                  <a:srgbClr val="595959"/>
                </a:solidFill>
              </a:rPr>
              <a:t>½ drives have been replaced by flash drives </a:t>
            </a:r>
          </a:p>
          <a:p>
            <a:pPr marL="0" marR="0" lvl="0" indent="0" algn="l" rtl="0">
              <a:spcBef>
                <a:spcPts val="2000"/>
              </a:spcBef>
              <a:buClr>
                <a:srgbClr val="6DB7D7"/>
              </a:buClr>
              <a:buSzPct val="25000"/>
              <a:buFont typeface="Noto Symbol"/>
              <a:buNone/>
            </a:pPr>
            <a:r>
              <a:rPr lang="en-US" sz="2400" dirty="0">
                <a:solidFill>
                  <a:srgbClr val="595959"/>
                </a:solidFill>
              </a:rPr>
              <a:t>The list goes on...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Future with Digital </a:t>
            </a:r>
            <a:r>
              <a:rPr lang="en-US" sz="4600" b="0" i="0" u="none" strike="noStrike" cap="none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Currency</a:t>
            </a:r>
            <a:endParaRPr lang="en-US" sz="4600" b="0" i="0" u="none" strike="noStrike" cap="none" baseline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549275" y="1932267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If physical currency was mostly replaced by digital currency, how would things change?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Can you envision a world where the Federal Reserve Banks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issued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digital currenc</a:t>
            </a:r>
            <a:r>
              <a:rPr lang="en-US" sz="2400" dirty="0">
                <a:solidFill>
                  <a:srgbClr val="595959"/>
                </a:solidFill>
              </a:rPr>
              <a:t>ies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does the thought of having ONLY compliance officers at Federal Reserve Banks strike you?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</a:t>
            </a:r>
            <a:r>
              <a:rPr lang="en-US" sz="1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WingCash</a:t>
            </a:r>
            <a:r>
              <a:rPr lang="en-US" sz="1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LLC 2015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549275" y="210541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4600" dirty="0">
                <a:solidFill>
                  <a:schemeClr val="accent1"/>
                </a:solidFill>
              </a:rPr>
              <a:t>F</a:t>
            </a:r>
            <a:r>
              <a:rPr lang="en-US" sz="4600" b="0" i="0" u="none" strike="noStrike" cap="none" baseline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uture with Digital </a:t>
            </a:r>
            <a:r>
              <a:rPr lang="en-US" sz="4600" b="0" i="0" u="none" strike="noStrike" cap="none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Currency</a:t>
            </a:r>
            <a:endParaRPr lang="en-US" sz="4600" b="0" i="0" u="none" strike="noStrike" cap="none" baseline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549275" y="2261749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spcBef>
                <a:spcPts val="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does placement, </a:t>
            </a:r>
            <a:r>
              <a:rPr lang="en-US" sz="2400" b="0" i="0" u="none" strike="noStrike" cap="none" baseline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layering </a:t>
            </a: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and integration change with the adoption of a national digital currency system?</a:t>
            </a:r>
          </a:p>
          <a:p>
            <a:pPr marL="349250" marR="0" lvl="0" indent="-349250" algn="l" rtl="0">
              <a:spcBef>
                <a:spcPts val="2000"/>
              </a:spcBef>
              <a:buClr>
                <a:srgbClr val="6DB7D7"/>
              </a:buClr>
              <a:buSzPct val="110000"/>
              <a:buFont typeface="Noto Symbol"/>
              <a:buChar char="●"/>
            </a:pPr>
            <a:r>
              <a:rPr lang="en-US" sz="2400" b="0" i="0" u="none" strike="noStrike" cap="none" baseline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What changes with </a:t>
            </a:r>
            <a:r>
              <a:rPr lang="en-US" sz="2400" dirty="0">
                <a:solidFill>
                  <a:srgbClr val="595959"/>
                </a:solidFill>
              </a:rPr>
              <a:t>suspicious </a:t>
            </a:r>
            <a:r>
              <a:rPr lang="en-US" sz="2400" dirty="0">
                <a:solidFill>
                  <a:srgbClr val="595959"/>
                </a:solidFill>
              </a:rPr>
              <a:t>a</a:t>
            </a:r>
            <a:r>
              <a:rPr lang="en-US" sz="2400" dirty="0">
                <a:solidFill>
                  <a:srgbClr val="595959"/>
                </a:solidFill>
              </a:rPr>
              <a:t>ctivity reports (SARs) </a:t>
            </a:r>
            <a:r>
              <a:rPr lang="en-US" sz="2400" dirty="0">
                <a:solidFill>
                  <a:srgbClr val="595959"/>
                </a:solidFill>
              </a:rPr>
              <a:t>and </a:t>
            </a:r>
            <a:r>
              <a:rPr lang="en-US" sz="2400" dirty="0">
                <a:solidFill>
                  <a:srgbClr val="595959"/>
                </a:solidFill>
              </a:rPr>
              <a:t>currency </a:t>
            </a:r>
            <a:r>
              <a:rPr lang="en-US" sz="2400" dirty="0">
                <a:solidFill>
                  <a:srgbClr val="595959"/>
                </a:solidFill>
              </a:rPr>
              <a:t>t</a:t>
            </a:r>
            <a:r>
              <a:rPr lang="en-US" sz="2400" dirty="0">
                <a:solidFill>
                  <a:srgbClr val="595959"/>
                </a:solidFill>
              </a:rPr>
              <a:t>ransaction reports (CTRs)?</a:t>
            </a:r>
            <a:endParaRPr lang="en-US" sz="2400" dirty="0">
              <a:solidFill>
                <a:srgbClr val="595959"/>
              </a:solidFill>
            </a:endParaRPr>
          </a:p>
        </p:txBody>
      </p:sp>
      <p:sp>
        <p:nvSpPr>
          <p:cNvPr id="152" name="Shape 152"/>
          <p:cNvSpPr txBox="1">
            <a:spLocks noGrp="1"/>
          </p:cNvSpPr>
          <p:nvPr>
            <p:ph type="ftr" idx="11"/>
          </p:nvPr>
        </p:nvSpPr>
        <p:spPr>
          <a:xfrm>
            <a:off x="264458" y="6275667"/>
            <a:ext cx="484094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WingCash, LLC 2015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1108</Words>
  <Application>Microsoft Office PowerPoint</Application>
  <PresentationFormat>On-screen Show (4:3)</PresentationFormat>
  <Paragraphs>103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Noto Symbol</vt:lpstr>
      <vt:lpstr>Breeze</vt:lpstr>
      <vt:lpstr>Digital Currency</vt:lpstr>
      <vt:lpstr>Introduction</vt:lpstr>
      <vt:lpstr>About the Speaker</vt:lpstr>
      <vt:lpstr>Digital Currency Investment</vt:lpstr>
      <vt:lpstr>Digital Currency Industry</vt:lpstr>
      <vt:lpstr>The Future with Digital Currency</vt:lpstr>
      <vt:lpstr>The Future with Digital Currency</vt:lpstr>
      <vt:lpstr>The Future with Digital Currency</vt:lpstr>
      <vt:lpstr>The Future with Digital Currency</vt:lpstr>
      <vt:lpstr>The Promise of Digital Currency</vt:lpstr>
      <vt:lpstr>Attributes of the Digital Currency System</vt:lpstr>
      <vt:lpstr>Attributes of the Digital Currency System</vt:lpstr>
      <vt:lpstr>Attributes of the Digital Currency System</vt:lpstr>
      <vt:lpstr>Digital Currency eWallet</vt:lpstr>
      <vt:lpstr>Promise of eWallet</vt:lpstr>
      <vt:lpstr>Promise of an eWallet</vt:lpstr>
      <vt:lpstr>Pairing of Digital Currency with eWallet</vt:lpstr>
      <vt:lpstr>eWallet Paired with Mobile Device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Currency</dc:title>
  <dc:creator>Alexa Serrano</dc:creator>
  <cp:lastModifiedBy>Alexa Serrano</cp:lastModifiedBy>
  <cp:revision>7</cp:revision>
  <dcterms:modified xsi:type="dcterms:W3CDTF">2015-06-12T18:01:39Z</dcterms:modified>
</cp:coreProperties>
</file>